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3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ECB"/>
          </a:solidFill>
        </a:fill>
      </a:tcStyle>
    </a:wholeTbl>
    <a:band2H>
      <a:tcTxStyle b="def" i="def"/>
      <a:tcStyle>
        <a:tcBdr/>
        <a:fill>
          <a:solidFill>
            <a:srgbClr val="EB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7" name="Shape 17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8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38" name="Shape 38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39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179509" y="836712"/>
            <a:ext cx="8784978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1 lin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51" name="Shape 51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2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78283" y="836612"/>
            <a:ext cx="8785227" cy="432000"/>
          </a:xfrm>
          <a:prstGeom prst="rect">
            <a:avLst/>
          </a:prstGeom>
          <a:solidFill>
            <a:srgbClr val="0057C8"/>
          </a:solidFill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body" idx="13"/>
          </p:nvPr>
        </p:nvSpPr>
        <p:spPr>
          <a:xfrm>
            <a:off x="179508" y="1414798"/>
            <a:ext cx="8784980" cy="5040002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2 lines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65" name="Shape 65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66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179387" y="836612"/>
            <a:ext cx="8784001" cy="756000"/>
          </a:xfrm>
          <a:prstGeom prst="rect">
            <a:avLst/>
          </a:prstGeom>
          <a:solidFill>
            <a:srgbClr val="0057C8"/>
          </a:solidFill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body" idx="13"/>
          </p:nvPr>
        </p:nvSpPr>
        <p:spPr>
          <a:xfrm>
            <a:off x="179508" y="1738800"/>
            <a:ext cx="8784980" cy="4716001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79" name="Shape 79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8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2" name="Shape 82"/>
          <p:cNvSpPr/>
          <p:nvPr>
            <p:ph type="body" sz="half" idx="1"/>
          </p:nvPr>
        </p:nvSpPr>
        <p:spPr>
          <a:xfrm>
            <a:off x="179509" y="836712"/>
            <a:ext cx="4248002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body" sz="half" idx="13"/>
          </p:nvPr>
        </p:nvSpPr>
        <p:spPr>
          <a:xfrm>
            <a:off x="4715512" y="836712"/>
            <a:ext cx="4248002" cy="5615998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93" name="Shape 9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03" name="Shape 10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04" name="image1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title"/>
          </p:nvPr>
        </p:nvSpPr>
        <p:spPr>
          <a:xfrm>
            <a:off x="179387" y="3045072"/>
            <a:ext cx="8784001" cy="46724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179387" y="3852000"/>
            <a:ext cx="7200901" cy="12695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16" name="Shape 116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17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4" name="Shape 4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" name="image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title"/>
          </p:nvPr>
        </p:nvSpPr>
        <p:spPr>
          <a:xfrm>
            <a:off x="1619670" y="430928"/>
            <a:ext cx="7344000" cy="40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619670" y="1116000"/>
            <a:ext cx="7344000" cy="5111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168807" y="6597839"/>
            <a:ext cx="249429" cy="2310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425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997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569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9141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Shape 129"/>
          <p:cNvSpPr/>
          <p:nvPr>
            <p:ph type="title"/>
          </p:nvPr>
        </p:nvSpPr>
        <p:spPr>
          <a:xfrm>
            <a:off x="179388" y="2420888"/>
            <a:ext cx="8783999" cy="1091425"/>
          </a:xfrm>
          <a:prstGeom prst="rect">
            <a:avLst/>
          </a:prstGeom>
        </p:spPr>
        <p:txBody>
          <a:bodyPr/>
          <a:lstStyle>
            <a:lvl1pPr defTabSz="896111">
              <a:defRPr sz="2700"/>
            </a:lvl1pPr>
          </a:lstStyle>
          <a:p>
            <a:pPr/>
            <a:r>
              <a:t>推荐系统</a:t>
            </a:r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107502" y="5949279"/>
            <a:ext cx="2808316" cy="765524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400"/>
              </a:spcBef>
              <a:defRPr sz="1200"/>
            </a:pPr>
          </a:p>
        </p:txBody>
      </p:sp>
      <p:sp>
        <p:nvSpPr>
          <p:cNvPr id="131" name="Shape 131"/>
          <p:cNvSpPr/>
          <p:nvPr/>
        </p:nvSpPr>
        <p:spPr>
          <a:xfrm>
            <a:off x="5152933" y="5723466"/>
            <a:ext cx="3883565" cy="9899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Shape 17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176" name="Shape 17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073" y="1241896"/>
            <a:ext cx="7405375" cy="4374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Shape 18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181" name="Shape 18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801" y="1333334"/>
            <a:ext cx="8150398" cy="4191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Shape 18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186" name="Shape 18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266" y="1094534"/>
            <a:ext cx="7739314" cy="4668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Shape 19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191" name="Shape 19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796" y="1241962"/>
            <a:ext cx="8150397" cy="4106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Shape 19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196" name="Shape 19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173" y="1168903"/>
            <a:ext cx="8150398" cy="4075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Shape 20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201" name="Shape 20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0" y="1058201"/>
            <a:ext cx="8289226" cy="4183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5" name="Shape 20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206" name="Shape 20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" y="1201344"/>
            <a:ext cx="9144000" cy="389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Shape 21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11" name="Shape 21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28" y="1121833"/>
            <a:ext cx="9144001" cy="4614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Shape 21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16" name="Shape 21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0350" y="1231880"/>
            <a:ext cx="9144000" cy="4394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Shape 22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21" name="Shape 22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0350" y="1728724"/>
            <a:ext cx="9144000" cy="3400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Shape 134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Syllabus</a:t>
            </a:r>
          </a:p>
        </p:txBody>
      </p:sp>
      <p:sp>
        <p:nvSpPr>
          <p:cNvPr id="135" name="Shape 135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450" y="1476268"/>
            <a:ext cx="6669076" cy="3905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Shape 22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26" name="Shape 22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44860"/>
            <a:ext cx="9144000" cy="5042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Shape 23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31" name="Shape 23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" y="1030439"/>
            <a:ext cx="9144000" cy="5071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Shape 23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36" name="Shape 23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0350" y="856354"/>
            <a:ext cx="9144000" cy="5145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0" name="Shape 24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41" name="Shape 24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0350" y="997236"/>
            <a:ext cx="9144000" cy="4863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5" name="Shape 24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46" name="Shape 24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0350" y="932542"/>
            <a:ext cx="9144000" cy="4992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Shape 25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51" name="Shape 25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0350" y="990125"/>
            <a:ext cx="9144000" cy="4877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Shape 25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56" name="Shape 25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0350" y="837703"/>
            <a:ext cx="9144000" cy="5182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Shape 26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61" name="Shape 26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0350" y="990114"/>
            <a:ext cx="9144000" cy="4877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" name="Shape 26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隐语义模型</a:t>
            </a:r>
          </a:p>
        </p:txBody>
      </p:sp>
      <p:sp>
        <p:nvSpPr>
          <p:cNvPr id="266" name="Shape 26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0350" y="1249886"/>
            <a:ext cx="9144000" cy="4358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Shape 27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Netflix 推荐系统</a:t>
            </a:r>
          </a:p>
        </p:txBody>
      </p:sp>
      <p:sp>
        <p:nvSpPr>
          <p:cNvPr id="271" name="Shape 27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28" y="738765"/>
            <a:ext cx="9144001" cy="5655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Shape 14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Recap基于内容的推荐</a:t>
            </a:r>
          </a:p>
        </p:txBody>
      </p:sp>
      <p:sp>
        <p:nvSpPr>
          <p:cNvPr id="141" name="Shape 14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366" y="1277537"/>
            <a:ext cx="8297790" cy="4302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Shape 27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Netflix 推荐系统</a:t>
            </a:r>
          </a:p>
        </p:txBody>
      </p:sp>
      <p:sp>
        <p:nvSpPr>
          <p:cNvPr id="276" name="Shape 27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050" y="804024"/>
            <a:ext cx="8351428" cy="552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Shape 28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Word2vec</a:t>
            </a:r>
          </a:p>
        </p:txBody>
      </p:sp>
      <p:sp>
        <p:nvSpPr>
          <p:cNvPr id="281" name="Shape 28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0" y="1106598"/>
            <a:ext cx="9144000" cy="4644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Shape 28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Python Surprise</a:t>
            </a:r>
          </a:p>
        </p:txBody>
      </p:sp>
      <p:sp>
        <p:nvSpPr>
          <p:cNvPr id="286" name="Shape 28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245" y="1016000"/>
            <a:ext cx="3236965" cy="192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55" y="3161090"/>
            <a:ext cx="4253454" cy="1876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97350" y="1048583"/>
            <a:ext cx="5535818" cy="3477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Shape 14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基于内容的推荐</a:t>
            </a:r>
          </a:p>
        </p:txBody>
      </p:sp>
      <p:sp>
        <p:nvSpPr>
          <p:cNvPr id="146" name="Shape 14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189" y="1321059"/>
            <a:ext cx="8443622" cy="4490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Shape 15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151" name="Shape 15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832" y="1255949"/>
            <a:ext cx="8307916" cy="4346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Shape 15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156" name="Shape 15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089" y="1421913"/>
            <a:ext cx="7598566" cy="4014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Shape 16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161" name="Shape 16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246" y="1372442"/>
            <a:ext cx="7872063" cy="4387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Shape 16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166" name="Shape 16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554" y="1274259"/>
            <a:ext cx="6702846" cy="4584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0" name="Shape 17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Recap - 协同过滤</a:t>
            </a:r>
          </a:p>
        </p:txBody>
      </p:sp>
      <p:sp>
        <p:nvSpPr>
          <p:cNvPr id="171" name="Shape 17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025" y="1407050"/>
            <a:ext cx="7758746" cy="404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